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Roboto" panose="020B0604020202020204" charset="0"/>
      <p:regular r:id="rId17"/>
      <p:bold r:id="rId18"/>
      <p:italic r:id="rId19"/>
      <p:boldItalic r:id="rId20"/>
    </p:embeddedFont>
    <p:embeddedFont>
      <p:font typeface="Roboto Slab" panose="020B060402020202020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5" d="100"/>
          <a:sy n="115" d="100"/>
        </p:scale>
        <p:origin x="69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94064829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67316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59098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34222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12327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22094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95507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28414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84183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0427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75485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1524800" y="672605"/>
            <a:ext cx="1081625" cy="1124949"/>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a:headEnd type="none" w="med" len="med"/>
            <a:tailEnd type="none" w="med" len="med"/>
          </a:ln>
        </p:spPr>
      </p:sp>
      <p:sp>
        <p:nvSpPr>
          <p:cNvPr id="11" name="Shape 11"/>
          <p:cNvSpPr/>
          <p:nvPr/>
        </p:nvSpPr>
        <p:spPr>
          <a:xfrm rot="10800000">
            <a:off x="6537562" y="33429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a:headEnd type="none" w="med" len="med"/>
            <a:tailEnd type="none" w="med" len="med"/>
          </a:ln>
        </p:spPr>
      </p:sp>
      <p:cxnSp>
        <p:nvCxnSpPr>
          <p:cNvPr id="12" name="Shape 12"/>
          <p:cNvCxnSpPr/>
          <p:nvPr/>
        </p:nvCxnSpPr>
        <p:spPr>
          <a:xfrm>
            <a:off x="4359601" y="2817463"/>
            <a:ext cx="424800" cy="0"/>
          </a:xfrm>
          <a:prstGeom prst="straightConnector1">
            <a:avLst/>
          </a:prstGeom>
          <a:noFill/>
          <a:ln w="38100" cap="flat" cmpd="sng">
            <a:solidFill>
              <a:schemeClr val="accent4"/>
            </a:solidFill>
            <a:prstDash val="solid"/>
            <a:round/>
            <a:headEnd type="none" w="med" len="med"/>
            <a:tailEnd type="none" w="med" len="med"/>
          </a:ln>
        </p:spPr>
      </p:cxnSp>
      <p:sp>
        <p:nvSpPr>
          <p:cNvPr id="13" name="Shape 13"/>
          <p:cNvSpPr txBox="1">
            <a:spLocks noGrp="1"/>
          </p:cNvSpPr>
          <p:nvPr>
            <p:ph type="ctrTitle"/>
          </p:nvPr>
        </p:nvSpPr>
        <p:spPr>
          <a:xfrm>
            <a:off x="1680301" y="1188925"/>
            <a:ext cx="5783400" cy="1457399"/>
          </a:xfrm>
          <a:prstGeom prst="rect">
            <a:avLst/>
          </a:prstGeom>
        </p:spPr>
        <p:txBody>
          <a:bodyPr lIns="91425" tIns="91425" rIns="91425" bIns="91425" anchor="b" anchorCtr="0"/>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a:endParaRPr/>
          </a:p>
        </p:txBody>
      </p:sp>
      <p:sp>
        <p:nvSpPr>
          <p:cNvPr id="14" name="Shape 14"/>
          <p:cNvSpPr txBox="1">
            <a:spLocks noGrp="1"/>
          </p:cNvSpPr>
          <p:nvPr>
            <p:ph type="subTitle" idx="1"/>
          </p:nvPr>
        </p:nvSpPr>
        <p:spPr>
          <a:xfrm>
            <a:off x="1680301" y="3049450"/>
            <a:ext cx="5783400" cy="909000"/>
          </a:xfrm>
          <a:prstGeom prst="rect">
            <a:avLst/>
          </a:prstGeom>
        </p:spPr>
        <p:txBody>
          <a:bodyPr lIns="91425" tIns="91425" rIns="91425" bIns="91425" anchor="t" anchorCtr="0"/>
          <a:lstStyle>
            <a:lvl1pPr lv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2"/>
        <p:cNvGrpSpPr/>
        <p:nvPr/>
      </p:nvGrpSpPr>
      <p:grpSpPr>
        <a:xfrm>
          <a:off x="0" y="0"/>
          <a:ext cx="0" cy="0"/>
          <a:chOff x="0" y="0"/>
          <a:chExt cx="0" cy="0"/>
        </a:xfrm>
      </p:grpSpPr>
      <p:sp>
        <p:nvSpPr>
          <p:cNvPr id="53" name="Shape 53"/>
          <p:cNvSpPr/>
          <p:nvPr/>
        </p:nvSpPr>
        <p:spPr>
          <a:xfrm>
            <a:off x="150" y="5076825"/>
            <a:ext cx="9143700" cy="666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54" name="Shape 54"/>
          <p:cNvSpPr txBox="1">
            <a:spLocks noGrp="1"/>
          </p:cNvSpPr>
          <p:nvPr>
            <p:ph type="title"/>
          </p:nvPr>
        </p:nvSpPr>
        <p:spPr>
          <a:xfrm>
            <a:off x="387900" y="1152450"/>
            <a:ext cx="8368200" cy="1538400"/>
          </a:xfrm>
          <a:prstGeom prst="rect">
            <a:avLst/>
          </a:prstGeom>
        </p:spPr>
        <p:txBody>
          <a:bodyPr lIns="91425" tIns="91425" rIns="91425" bIns="91425" anchor="ctr" anchorCtr="0"/>
          <a:lstStyle>
            <a:lvl1pPr lvl="0" algn="ctr">
              <a:spcBef>
                <a:spcPts val="0"/>
              </a:spcBef>
              <a:buClr>
                <a:schemeClr val="accent5"/>
              </a:buClr>
              <a:buSzPct val="100000"/>
              <a:defRPr sz="13000">
                <a:solidFill>
                  <a:schemeClr val="accent5"/>
                </a:solidFill>
              </a:defRPr>
            </a:lvl1pPr>
            <a:lvl2pPr lvl="1" algn="ctr">
              <a:spcBef>
                <a:spcPts val="0"/>
              </a:spcBef>
              <a:buClr>
                <a:schemeClr val="accent5"/>
              </a:buClr>
              <a:buSzPct val="100000"/>
              <a:defRPr sz="13000">
                <a:solidFill>
                  <a:schemeClr val="accent5"/>
                </a:solidFill>
              </a:defRPr>
            </a:lvl2pPr>
            <a:lvl3pPr lvl="2" algn="ctr">
              <a:spcBef>
                <a:spcPts val="0"/>
              </a:spcBef>
              <a:buClr>
                <a:schemeClr val="accent5"/>
              </a:buClr>
              <a:buSzPct val="100000"/>
              <a:defRPr sz="13000">
                <a:solidFill>
                  <a:schemeClr val="accent5"/>
                </a:solidFill>
              </a:defRPr>
            </a:lvl3pPr>
            <a:lvl4pPr lvl="3" algn="ctr">
              <a:spcBef>
                <a:spcPts val="0"/>
              </a:spcBef>
              <a:buClr>
                <a:schemeClr val="accent5"/>
              </a:buClr>
              <a:buSzPct val="100000"/>
              <a:defRPr sz="13000">
                <a:solidFill>
                  <a:schemeClr val="accent5"/>
                </a:solidFill>
              </a:defRPr>
            </a:lvl4pPr>
            <a:lvl5pPr lvl="4" algn="ctr">
              <a:spcBef>
                <a:spcPts val="0"/>
              </a:spcBef>
              <a:buClr>
                <a:schemeClr val="accent5"/>
              </a:buClr>
              <a:buSzPct val="100000"/>
              <a:defRPr sz="13000">
                <a:solidFill>
                  <a:schemeClr val="accent5"/>
                </a:solidFill>
              </a:defRPr>
            </a:lvl5pPr>
            <a:lvl6pPr lvl="5" algn="ctr">
              <a:spcBef>
                <a:spcPts val="0"/>
              </a:spcBef>
              <a:buClr>
                <a:schemeClr val="accent5"/>
              </a:buClr>
              <a:buSzPct val="100000"/>
              <a:defRPr sz="13000">
                <a:solidFill>
                  <a:schemeClr val="accent5"/>
                </a:solidFill>
              </a:defRPr>
            </a:lvl6pPr>
            <a:lvl7pPr lvl="6" algn="ctr">
              <a:spcBef>
                <a:spcPts val="0"/>
              </a:spcBef>
              <a:buClr>
                <a:schemeClr val="accent5"/>
              </a:buClr>
              <a:buSzPct val="100000"/>
              <a:defRPr sz="13000">
                <a:solidFill>
                  <a:schemeClr val="accent5"/>
                </a:solidFill>
              </a:defRPr>
            </a:lvl7pPr>
            <a:lvl8pPr lvl="7" algn="ctr">
              <a:spcBef>
                <a:spcPts val="0"/>
              </a:spcBef>
              <a:buClr>
                <a:schemeClr val="accent5"/>
              </a:buClr>
              <a:buSzPct val="100000"/>
              <a:defRPr sz="13000">
                <a:solidFill>
                  <a:schemeClr val="accent5"/>
                </a:solidFill>
              </a:defRPr>
            </a:lvl8pPr>
            <a:lvl9pPr lvl="8" algn="ctr">
              <a:spcBef>
                <a:spcPts val="0"/>
              </a:spcBef>
              <a:buClr>
                <a:schemeClr val="accent5"/>
              </a:buClr>
              <a:buSzPct val="100000"/>
              <a:defRPr sz="13000">
                <a:solidFill>
                  <a:schemeClr val="accent5"/>
                </a:solidFill>
              </a:defRPr>
            </a:lvl9pPr>
          </a:lstStyle>
          <a:p>
            <a:endParaRPr/>
          </a:p>
        </p:txBody>
      </p:sp>
      <p:sp>
        <p:nvSpPr>
          <p:cNvPr id="55" name="Shape 55"/>
          <p:cNvSpPr txBox="1">
            <a:spLocks noGrp="1"/>
          </p:cNvSpPr>
          <p:nvPr>
            <p:ph type="body" idx="1"/>
          </p:nvPr>
        </p:nvSpPr>
        <p:spPr>
          <a:xfrm>
            <a:off x="387900" y="2919450"/>
            <a:ext cx="83682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6" name="Shape 5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6"/>
        <p:cNvGrpSpPr/>
        <p:nvPr/>
      </p:nvGrpSpPr>
      <p:grpSpPr>
        <a:xfrm>
          <a:off x="0" y="0"/>
          <a:ext cx="0" cy="0"/>
          <a:chOff x="0" y="0"/>
          <a:chExt cx="0" cy="0"/>
        </a:xfrm>
      </p:grpSpPr>
      <p:cxnSp>
        <p:nvCxnSpPr>
          <p:cNvPr id="17" name="Shape 17"/>
          <p:cNvCxnSpPr/>
          <p:nvPr/>
        </p:nvCxnSpPr>
        <p:spPr>
          <a:xfrm>
            <a:off x="4359601" y="2817463"/>
            <a:ext cx="424800" cy="0"/>
          </a:xfrm>
          <a:prstGeom prst="straightConnector1">
            <a:avLst/>
          </a:prstGeom>
          <a:noFill/>
          <a:ln w="38100" cap="flat" cmpd="sng">
            <a:solidFill>
              <a:schemeClr val="accent4"/>
            </a:solidFill>
            <a:prstDash val="solid"/>
            <a:round/>
            <a:headEnd type="none" w="med" len="med"/>
            <a:tailEnd type="none" w="med" len="med"/>
          </a:ln>
        </p:spPr>
      </p:cxnSp>
      <p:sp>
        <p:nvSpPr>
          <p:cNvPr id="18" name="Shape 18"/>
          <p:cNvSpPr txBox="1">
            <a:spLocks noGrp="1"/>
          </p:cNvSpPr>
          <p:nvPr>
            <p:ph type="title"/>
          </p:nvPr>
        </p:nvSpPr>
        <p:spPr>
          <a:xfrm>
            <a:off x="480750" y="1764950"/>
            <a:ext cx="8222100" cy="907500"/>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cxnSp>
        <p:nvCxnSpPr>
          <p:cNvPr id="21" name="Shape 21"/>
          <p:cNvCxnSpPr/>
          <p:nvPr/>
        </p:nvCxnSpPr>
        <p:spPr>
          <a:xfrm>
            <a:off x="492562" y="1260283"/>
            <a:ext cx="424800" cy="0"/>
          </a:xfrm>
          <a:prstGeom prst="straightConnector1">
            <a:avLst/>
          </a:prstGeom>
          <a:noFill/>
          <a:ln w="38100" cap="flat" cmpd="sng">
            <a:solidFill>
              <a:schemeClr val="accent4"/>
            </a:solidFill>
            <a:prstDash val="solid"/>
            <a:round/>
            <a:headEnd type="none" w="med" len="med"/>
            <a:tailEnd type="none" w="med" len="med"/>
          </a:ln>
        </p:spPr>
      </p:cxnSp>
      <p:sp>
        <p:nvSpPr>
          <p:cNvPr id="22" name="Shape 22"/>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87900" y="1489824"/>
            <a:ext cx="8368200" cy="30789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cxnSp>
        <p:nvCxnSpPr>
          <p:cNvPr id="26" name="Shape 26"/>
          <p:cNvCxnSpPr/>
          <p:nvPr/>
        </p:nvCxnSpPr>
        <p:spPr>
          <a:xfrm>
            <a:off x="492562" y="1260283"/>
            <a:ext cx="424800" cy="0"/>
          </a:xfrm>
          <a:prstGeom prst="straightConnector1">
            <a:avLst/>
          </a:prstGeom>
          <a:noFill/>
          <a:ln w="38100" cap="flat" cmpd="sng">
            <a:solidFill>
              <a:schemeClr val="accent4"/>
            </a:solidFill>
            <a:prstDash val="solid"/>
            <a:round/>
            <a:headEnd type="none" w="med" len="med"/>
            <a:tailEnd type="none" w="med" len="med"/>
          </a:ln>
        </p:spPr>
      </p:cxnSp>
      <p:sp>
        <p:nvSpPr>
          <p:cNvPr id="27" name="Shape 27"/>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87900" y="1489825"/>
            <a:ext cx="3999900" cy="3078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756200" y="1489825"/>
            <a:ext cx="3999900" cy="3078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3" name="Shape 3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4"/>
        <p:cNvGrpSpPr/>
        <p:nvPr/>
      </p:nvGrpSpPr>
      <p:grpSpPr>
        <a:xfrm>
          <a:off x="0" y="0"/>
          <a:ext cx="0" cy="0"/>
          <a:chOff x="0" y="0"/>
          <a:chExt cx="0" cy="0"/>
        </a:xfrm>
      </p:grpSpPr>
      <p:cxnSp>
        <p:nvCxnSpPr>
          <p:cNvPr id="35" name="Shape 35"/>
          <p:cNvCxnSpPr/>
          <p:nvPr/>
        </p:nvCxnSpPr>
        <p:spPr>
          <a:xfrm>
            <a:off x="489218" y="1412276"/>
            <a:ext cx="331500" cy="0"/>
          </a:xfrm>
          <a:prstGeom prst="straightConnector1">
            <a:avLst/>
          </a:prstGeom>
          <a:noFill/>
          <a:ln w="38100" cap="flat" cmpd="sng">
            <a:solidFill>
              <a:schemeClr val="accent4"/>
            </a:solidFill>
            <a:prstDash val="solid"/>
            <a:round/>
            <a:headEnd type="none" w="med" len="med"/>
            <a:tailEnd type="none" w="med" len="med"/>
          </a:ln>
        </p:spPr>
      </p:cxnSp>
      <p:sp>
        <p:nvSpPr>
          <p:cNvPr id="36" name="Shape 36"/>
          <p:cNvSpPr txBox="1">
            <a:spLocks noGrp="1"/>
          </p:cNvSpPr>
          <p:nvPr>
            <p:ph type="title"/>
          </p:nvPr>
        </p:nvSpPr>
        <p:spPr>
          <a:xfrm>
            <a:off x="3879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7" name="Shape 37"/>
          <p:cNvSpPr txBox="1">
            <a:spLocks noGrp="1"/>
          </p:cNvSpPr>
          <p:nvPr>
            <p:ph type="body" idx="1"/>
          </p:nvPr>
        </p:nvSpPr>
        <p:spPr>
          <a:xfrm>
            <a:off x="387900" y="1594025"/>
            <a:ext cx="2808000" cy="26811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8" name="Shape 3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41" name="Shape 4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2"/>
        <p:cNvGrpSpPr/>
        <p:nvPr/>
      </p:nvGrpSpPr>
      <p:grpSpPr>
        <a:xfrm>
          <a:off x="0" y="0"/>
          <a:ext cx="0" cy="0"/>
          <a:chOff x="0" y="0"/>
          <a:chExt cx="0" cy="0"/>
        </a:xfrm>
      </p:grpSpPr>
      <p:sp>
        <p:nvSpPr>
          <p:cNvPr id="43" name="Shape 43"/>
          <p:cNvSpPr/>
          <p:nvPr/>
        </p:nvSpPr>
        <p:spPr>
          <a:xfrm>
            <a:off x="4572000" y="-75"/>
            <a:ext cx="45720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cxnSp>
        <p:nvCxnSpPr>
          <p:cNvPr id="44" name="Shape 44"/>
          <p:cNvCxnSpPr/>
          <p:nvPr/>
        </p:nvCxnSpPr>
        <p:spPr>
          <a:xfrm>
            <a:off x="5029675" y="4495503"/>
            <a:ext cx="540900" cy="0"/>
          </a:xfrm>
          <a:prstGeom prst="straightConnector1">
            <a:avLst/>
          </a:prstGeom>
          <a:noFill/>
          <a:ln w="38100" cap="flat" cmpd="sng">
            <a:solidFill>
              <a:schemeClr val="accent5"/>
            </a:solidFill>
            <a:prstDash val="solid"/>
            <a:round/>
            <a:headEnd type="none" w="med" len="med"/>
            <a:tailEnd type="none" w="med" len="med"/>
          </a:ln>
        </p:spPr>
      </p:cxnSp>
      <p:sp>
        <p:nvSpPr>
          <p:cNvPr id="45" name="Shape 45"/>
          <p:cNvSpPr txBox="1">
            <a:spLocks noGrp="1"/>
          </p:cNvSpPr>
          <p:nvPr>
            <p:ph type="title"/>
          </p:nvPr>
        </p:nvSpPr>
        <p:spPr>
          <a:xfrm>
            <a:off x="265500" y="1209075"/>
            <a:ext cx="4045200" cy="1506300"/>
          </a:xfrm>
          <a:prstGeom prst="rect">
            <a:avLst/>
          </a:prstGeom>
        </p:spPr>
        <p:txBody>
          <a:bodyPr lIns="91425" tIns="91425" rIns="91425" bIns="91425" anchor="b"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46" name="Shape 46"/>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accent5"/>
              </a:buClr>
              <a:buSzPct val="100000"/>
              <a:buNone/>
              <a:defRPr sz="2100">
                <a:solidFill>
                  <a:schemeClr val="accent5"/>
                </a:solidFill>
              </a:defRPr>
            </a:lvl1pPr>
            <a:lvl2pPr lvl="1" algn="ctr">
              <a:lnSpc>
                <a:spcPct val="100000"/>
              </a:lnSpc>
              <a:spcBef>
                <a:spcPts val="0"/>
              </a:spcBef>
              <a:spcAft>
                <a:spcPts val="0"/>
              </a:spcAft>
              <a:buClr>
                <a:schemeClr val="accent5"/>
              </a:buClr>
              <a:buSzPct val="100000"/>
              <a:buNone/>
              <a:defRPr sz="2100">
                <a:solidFill>
                  <a:schemeClr val="accent5"/>
                </a:solidFill>
              </a:defRPr>
            </a:lvl2pPr>
            <a:lvl3pPr lvl="2" algn="ctr">
              <a:lnSpc>
                <a:spcPct val="100000"/>
              </a:lnSpc>
              <a:spcBef>
                <a:spcPts val="0"/>
              </a:spcBef>
              <a:spcAft>
                <a:spcPts val="0"/>
              </a:spcAft>
              <a:buClr>
                <a:schemeClr val="accent5"/>
              </a:buClr>
              <a:buSzPct val="100000"/>
              <a:buNone/>
              <a:defRPr sz="2100">
                <a:solidFill>
                  <a:schemeClr val="accent5"/>
                </a:solidFill>
              </a:defRPr>
            </a:lvl3pPr>
            <a:lvl4pPr lvl="3" algn="ctr">
              <a:lnSpc>
                <a:spcPct val="100000"/>
              </a:lnSpc>
              <a:spcBef>
                <a:spcPts val="0"/>
              </a:spcBef>
              <a:spcAft>
                <a:spcPts val="0"/>
              </a:spcAft>
              <a:buClr>
                <a:schemeClr val="accent5"/>
              </a:buClr>
              <a:buSzPct val="100000"/>
              <a:buNone/>
              <a:defRPr sz="2100">
                <a:solidFill>
                  <a:schemeClr val="accent5"/>
                </a:solidFill>
              </a:defRPr>
            </a:lvl4pPr>
            <a:lvl5pPr lvl="4" algn="ctr">
              <a:lnSpc>
                <a:spcPct val="100000"/>
              </a:lnSpc>
              <a:spcBef>
                <a:spcPts val="0"/>
              </a:spcBef>
              <a:spcAft>
                <a:spcPts val="0"/>
              </a:spcAft>
              <a:buClr>
                <a:schemeClr val="accent5"/>
              </a:buClr>
              <a:buSzPct val="100000"/>
              <a:buNone/>
              <a:defRPr sz="2100">
                <a:solidFill>
                  <a:schemeClr val="accent5"/>
                </a:solidFill>
              </a:defRPr>
            </a:lvl5pPr>
            <a:lvl6pPr lvl="5" algn="ctr">
              <a:lnSpc>
                <a:spcPct val="100000"/>
              </a:lnSpc>
              <a:spcBef>
                <a:spcPts val="0"/>
              </a:spcBef>
              <a:spcAft>
                <a:spcPts val="0"/>
              </a:spcAft>
              <a:buClr>
                <a:schemeClr val="accent5"/>
              </a:buClr>
              <a:buSzPct val="100000"/>
              <a:buNone/>
              <a:defRPr sz="2100">
                <a:solidFill>
                  <a:schemeClr val="accent5"/>
                </a:solidFill>
              </a:defRPr>
            </a:lvl6pPr>
            <a:lvl7pPr lvl="6" algn="ctr">
              <a:lnSpc>
                <a:spcPct val="100000"/>
              </a:lnSpc>
              <a:spcBef>
                <a:spcPts val="0"/>
              </a:spcBef>
              <a:spcAft>
                <a:spcPts val="0"/>
              </a:spcAft>
              <a:buClr>
                <a:schemeClr val="accent5"/>
              </a:buClr>
              <a:buSzPct val="100000"/>
              <a:buNone/>
              <a:defRPr sz="2100">
                <a:solidFill>
                  <a:schemeClr val="accent5"/>
                </a:solidFill>
              </a:defRPr>
            </a:lvl7pPr>
            <a:lvl8pPr lvl="7" algn="ctr">
              <a:lnSpc>
                <a:spcPct val="100000"/>
              </a:lnSpc>
              <a:spcBef>
                <a:spcPts val="0"/>
              </a:spcBef>
              <a:spcAft>
                <a:spcPts val="0"/>
              </a:spcAft>
              <a:buClr>
                <a:schemeClr val="accent5"/>
              </a:buClr>
              <a:buSzPct val="100000"/>
              <a:buNone/>
              <a:defRPr sz="2100">
                <a:solidFill>
                  <a:schemeClr val="accent5"/>
                </a:solidFill>
              </a:defRPr>
            </a:lvl8pPr>
            <a:lvl9pPr lvl="8" algn="ctr">
              <a:lnSpc>
                <a:spcPct val="100000"/>
              </a:lnSpc>
              <a:spcBef>
                <a:spcPts val="0"/>
              </a:spcBef>
              <a:spcAft>
                <a:spcPts val="0"/>
              </a:spcAft>
              <a:buClr>
                <a:schemeClr val="accent5"/>
              </a:buClr>
              <a:buSzPct val="100000"/>
              <a:buNone/>
              <a:defRPr sz="2100">
                <a:solidFill>
                  <a:schemeClr val="accent5"/>
                </a:solidFill>
              </a:defRPr>
            </a:lvl9pPr>
          </a:lstStyle>
          <a:p>
            <a:endParaRPr/>
          </a:p>
        </p:txBody>
      </p:sp>
      <p:sp>
        <p:nvSpPr>
          <p:cNvPr id="47" name="Shape 47"/>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319500" y="4233725"/>
            <a:ext cx="5998800" cy="598800"/>
          </a:xfrm>
          <a:prstGeom prst="rect">
            <a:avLst/>
          </a:prstGeom>
        </p:spPr>
        <p:txBody>
          <a:bodyPr lIns="91425" tIns="91425" rIns="91425" bIns="91425" anchor="ctr" anchorCtr="0"/>
          <a:lstStyle>
            <a:lvl1pPr lvl="0">
              <a:lnSpc>
                <a:spcPct val="100000"/>
              </a:lnSpc>
              <a:spcBef>
                <a:spcPts val="0"/>
              </a:spcBef>
              <a:spcAft>
                <a:spcPts val="0"/>
              </a:spcAft>
              <a:buFont typeface="Roboto Slab"/>
              <a:buNone/>
              <a:defRPr>
                <a:latin typeface="Roboto Slab"/>
                <a:ea typeface="Roboto Slab"/>
                <a:cs typeface="Roboto Slab"/>
                <a:sym typeface="Roboto Slab"/>
              </a:defRPr>
            </a:lvl1pPr>
          </a:lstStyle>
          <a:p>
            <a:endParaRPr/>
          </a:p>
        </p:txBody>
      </p:sp>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87900" y="458025"/>
            <a:ext cx="8368200" cy="686100"/>
          </a:xfrm>
          <a:prstGeom prst="rect">
            <a:avLst/>
          </a:prstGeom>
          <a:noFill/>
          <a:ln>
            <a:noFill/>
          </a:ln>
        </p:spPr>
        <p:txBody>
          <a:bodyPr lIns="91425" tIns="91425" rIns="91425" bIns="91425" anchor="b" anchorCtr="0"/>
          <a:lstStyle>
            <a:lvl1pPr lv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lvl="1">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387900" y="1489824"/>
            <a:ext cx="8368200" cy="30789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1"/>
              </a:buClr>
              <a:buSzPct val="100000"/>
              <a:buFont typeface="Roboto"/>
              <a:defRPr sz="1800">
                <a:solidFill>
                  <a:schemeClr val="dk1"/>
                </a:solidFill>
                <a:latin typeface="Roboto"/>
                <a:ea typeface="Roboto"/>
                <a:cs typeface="Roboto"/>
                <a:sym typeface="Roboto"/>
              </a:defRPr>
            </a:lvl1pPr>
            <a:lvl2pPr lvl="1">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2pPr>
            <a:lvl3pPr lvl="2">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3pPr>
            <a:lvl4pPr lvl="3">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4pPr>
            <a:lvl5pPr lvl="4">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5pPr>
            <a:lvl6pPr lvl="5">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6pPr>
            <a:lvl7pPr lvl="6">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7pPr>
            <a:lvl8pPr lvl="7">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8pPr>
            <a:lvl9pPr lvl="8">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Roboto"/>
                <a:ea typeface="Roboto"/>
                <a:cs typeface="Roboto"/>
                <a:sym typeface="Roboto"/>
              </a:rPr>
              <a:t>‹#›</a:t>
            </a:fld>
            <a:endParaRPr lang="en" sz="1000">
              <a:solidFill>
                <a:schemeClr val="dk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ctrTitle"/>
          </p:nvPr>
        </p:nvSpPr>
        <p:spPr>
          <a:xfrm>
            <a:off x="1680301" y="1188925"/>
            <a:ext cx="5783400" cy="1457399"/>
          </a:xfrm>
          <a:prstGeom prst="rect">
            <a:avLst/>
          </a:prstGeom>
        </p:spPr>
        <p:txBody>
          <a:bodyPr lIns="91425" tIns="91425" rIns="91425" bIns="91425" anchor="b" anchorCtr="0">
            <a:noAutofit/>
          </a:bodyPr>
          <a:lstStyle/>
          <a:p>
            <a:pPr lvl="0">
              <a:spcBef>
                <a:spcPts val="0"/>
              </a:spcBef>
              <a:buNone/>
            </a:pPr>
            <a:r>
              <a:rPr lang="en"/>
              <a:t>Positive Externalities</a:t>
            </a:r>
          </a:p>
        </p:txBody>
      </p:sp>
      <p:sp>
        <p:nvSpPr>
          <p:cNvPr id="64" name="Shape 64"/>
          <p:cNvSpPr txBox="1">
            <a:spLocks noGrp="1"/>
          </p:cNvSpPr>
          <p:nvPr>
            <p:ph type="subTitle" idx="1"/>
          </p:nvPr>
        </p:nvSpPr>
        <p:spPr>
          <a:xfrm>
            <a:off x="1680301" y="3049450"/>
            <a:ext cx="5783400" cy="909000"/>
          </a:xfrm>
          <a:prstGeom prst="rect">
            <a:avLst/>
          </a:prstGeom>
        </p:spPr>
        <p:txBody>
          <a:bodyPr lIns="91425" tIns="91425" rIns="91425" bIns="91425" anchor="t" anchorCtr="0">
            <a:noAutofit/>
          </a:bodyPr>
          <a:lstStyle/>
          <a:p>
            <a:pPr lvl="0">
              <a:spcBef>
                <a:spcPts val="0"/>
              </a:spcBef>
              <a:buNone/>
            </a:pPr>
            <a:r>
              <a:rPr lang="en" dirty="0"/>
              <a:t>Jacob </a:t>
            </a:r>
            <a:r>
              <a:rPr lang="en" dirty="0" smtClean="0"/>
              <a:t>N</a:t>
            </a:r>
          </a:p>
          <a:p>
            <a:pPr lvl="0">
              <a:spcBef>
                <a:spcPts val="0"/>
              </a:spcBef>
              <a:buNone/>
            </a:pPr>
            <a:r>
              <a:rPr lang="en" dirty="0" smtClean="0"/>
              <a:t>Luke G</a:t>
            </a:r>
            <a:endParaRPr lang="en" dirty="0"/>
          </a:p>
          <a:p>
            <a:pPr lvl="0">
              <a:spcBef>
                <a:spcPts val="0"/>
              </a:spcBef>
              <a:buNone/>
            </a:pPr>
            <a:r>
              <a:rPr lang="en" dirty="0"/>
              <a:t>Owen </a:t>
            </a:r>
            <a:r>
              <a:rPr lang="en" dirty="0" smtClean="0"/>
              <a:t>S</a:t>
            </a:r>
            <a:endParaRPr lang="e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Real World Applications</a:t>
            </a:r>
          </a:p>
        </p:txBody>
      </p:sp>
      <p:sp>
        <p:nvSpPr>
          <p:cNvPr id="118" name="Shape 118"/>
          <p:cNvSpPr txBox="1">
            <a:spLocks noGrp="1"/>
          </p:cNvSpPr>
          <p:nvPr>
            <p:ph type="body" idx="1"/>
          </p:nvPr>
        </p:nvSpPr>
        <p:spPr>
          <a:xfrm>
            <a:off x="387900" y="1501312"/>
            <a:ext cx="8368200" cy="3158100"/>
          </a:xfrm>
          <a:prstGeom prst="rect">
            <a:avLst/>
          </a:prstGeom>
        </p:spPr>
        <p:txBody>
          <a:bodyPr lIns="91425" tIns="91425" rIns="91425" bIns="91425" anchor="t" anchorCtr="0">
            <a:noAutofit/>
          </a:bodyPr>
          <a:lstStyle/>
          <a:p>
            <a:pPr lvl="0">
              <a:spcBef>
                <a:spcPts val="0"/>
              </a:spcBef>
              <a:buNone/>
            </a:pPr>
            <a:r>
              <a:rPr lang="en"/>
              <a:t>Some examples of positive externalities are things like flu shots and solar panels. Each of these products offers a marginal social benefit. Thus, these products are often subsidized by the government (pigouvian subsidies). An example of a market failure would be an incident when flu shots were too expensive for a doctor's office so they stopped offering them.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lnSpc>
                <a:spcPct val="115000"/>
              </a:lnSpc>
              <a:spcBef>
                <a:spcPts val="0"/>
              </a:spcBef>
              <a:spcAft>
                <a:spcPts val="800"/>
              </a:spcAft>
              <a:buNone/>
            </a:pPr>
            <a:r>
              <a:rPr lang="en" sz="1100">
                <a:solidFill>
                  <a:srgbClr val="000000"/>
                </a:solidFill>
                <a:latin typeface="Calibri"/>
                <a:ea typeface="Calibri"/>
                <a:cs typeface="Calibri"/>
                <a:sym typeface="Calibri"/>
              </a:rPr>
              <a:t> </a:t>
            </a:r>
          </a:p>
          <a:p>
            <a:pPr lvl="0" rtl="0">
              <a:lnSpc>
                <a:spcPct val="115000"/>
              </a:lnSpc>
              <a:spcBef>
                <a:spcPts val="0"/>
              </a:spcBef>
              <a:spcAft>
                <a:spcPts val="800"/>
              </a:spcAft>
              <a:buNone/>
            </a:pPr>
            <a:endParaRPr sz="1100">
              <a:solidFill>
                <a:srgbClr val="222222"/>
              </a:solidFill>
              <a:latin typeface="Arial"/>
              <a:ea typeface="Arial"/>
              <a:cs typeface="Arial"/>
              <a:sym typeface="Arial"/>
            </a:endParaRPr>
          </a:p>
          <a:p>
            <a:pPr lvl="0">
              <a:spcBef>
                <a:spcPts val="0"/>
              </a:spcBef>
              <a:buNone/>
            </a:pPr>
            <a:r>
              <a:rPr lang="en"/>
              <a:t>The Vocabulary </a:t>
            </a:r>
          </a:p>
        </p:txBody>
      </p:sp>
      <p:sp>
        <p:nvSpPr>
          <p:cNvPr id="70" name="Shape 70"/>
          <p:cNvSpPr txBox="1"/>
          <p:nvPr/>
        </p:nvSpPr>
        <p:spPr>
          <a:xfrm>
            <a:off x="293359" y="1204950"/>
            <a:ext cx="7543800" cy="27336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lnSpc>
                <a:spcPct val="115000"/>
              </a:lnSpc>
              <a:spcBef>
                <a:spcPts val="0"/>
              </a:spcBef>
              <a:spcAft>
                <a:spcPts val="800"/>
              </a:spcAft>
              <a:buNone/>
            </a:pPr>
            <a:r>
              <a:rPr lang="en" b="1">
                <a:latin typeface="Calibri"/>
                <a:ea typeface="Calibri"/>
                <a:cs typeface="Calibri"/>
                <a:sym typeface="Calibri"/>
              </a:rPr>
              <a:t>Marginal Social Benefits</a:t>
            </a:r>
            <a:r>
              <a:rPr lang="en">
                <a:latin typeface="Calibri"/>
                <a:ea typeface="Calibri"/>
                <a:cs typeface="Calibri"/>
                <a:sym typeface="Calibri"/>
              </a:rPr>
              <a:t>- the change in social benefits associated with the consumption of an additional unit of a good or service.</a:t>
            </a:r>
          </a:p>
          <a:p>
            <a:pPr lvl="0" rtl="0">
              <a:lnSpc>
                <a:spcPct val="115000"/>
              </a:lnSpc>
              <a:spcBef>
                <a:spcPts val="0"/>
              </a:spcBef>
              <a:spcAft>
                <a:spcPts val="800"/>
              </a:spcAft>
              <a:buNone/>
            </a:pPr>
            <a:r>
              <a:rPr lang="en" b="1">
                <a:latin typeface="Calibri"/>
                <a:ea typeface="Calibri"/>
                <a:cs typeface="Calibri"/>
                <a:sym typeface="Calibri"/>
              </a:rPr>
              <a:t>3rd Party</a:t>
            </a:r>
            <a:r>
              <a:rPr lang="en">
                <a:latin typeface="Calibri"/>
                <a:ea typeface="Calibri"/>
                <a:cs typeface="Calibri"/>
                <a:sym typeface="Calibri"/>
              </a:rPr>
              <a:t>- the person, firm, group or society who benefits from positive externalities  independent from those involved in the transaction.</a:t>
            </a:r>
          </a:p>
          <a:p>
            <a:pPr lvl="0" rtl="0">
              <a:lnSpc>
                <a:spcPct val="115000"/>
              </a:lnSpc>
              <a:spcBef>
                <a:spcPts val="0"/>
              </a:spcBef>
              <a:spcAft>
                <a:spcPts val="800"/>
              </a:spcAft>
              <a:buNone/>
            </a:pPr>
            <a:r>
              <a:rPr lang="en" b="1">
                <a:latin typeface="Calibri"/>
                <a:ea typeface="Calibri"/>
                <a:cs typeface="Calibri"/>
                <a:sym typeface="Calibri"/>
              </a:rPr>
              <a:t>Market Failures</a:t>
            </a:r>
            <a:r>
              <a:rPr lang="en">
                <a:latin typeface="Calibri"/>
                <a:ea typeface="Calibri"/>
                <a:cs typeface="Calibri"/>
                <a:sym typeface="Calibri"/>
              </a:rPr>
              <a:t>- in terms of positive externalities, a market failure is a case when the marginal social benefits of a good should point to much more production than the equilibrium production of said product in a market</a:t>
            </a:r>
          </a:p>
          <a:p>
            <a:pPr lvl="0" rtl="0">
              <a:lnSpc>
                <a:spcPct val="115000"/>
              </a:lnSpc>
              <a:spcBef>
                <a:spcPts val="0"/>
              </a:spcBef>
              <a:spcAft>
                <a:spcPts val="800"/>
              </a:spcAft>
              <a:buNone/>
            </a:pPr>
            <a:r>
              <a:rPr lang="en" b="1">
                <a:latin typeface="Calibri"/>
                <a:ea typeface="Calibri"/>
                <a:cs typeface="Calibri"/>
                <a:sym typeface="Calibri"/>
              </a:rPr>
              <a:t>Pigouvian Subsidies</a:t>
            </a:r>
            <a:r>
              <a:rPr lang="en">
                <a:latin typeface="Calibri"/>
                <a:ea typeface="Calibri"/>
                <a:cs typeface="Calibri"/>
                <a:sym typeface="Calibri"/>
              </a:rPr>
              <a:t>- </a:t>
            </a:r>
            <a:r>
              <a:rPr lang="en">
                <a:solidFill>
                  <a:srgbClr val="222222"/>
                </a:solidFill>
              </a:rPr>
              <a:t>are provided to an activity on the grounds that the activity generates positive externalities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Graphs</a:t>
            </a:r>
          </a:p>
        </p:txBody>
      </p:sp>
      <p:pic>
        <p:nvPicPr>
          <p:cNvPr id="76" name="Shape 76" descr="Image result for pigouvian subsidy"/>
          <p:cNvPicPr preferRelativeResize="0"/>
          <p:nvPr/>
        </p:nvPicPr>
        <p:blipFill>
          <a:blip r:embed="rId3">
            <a:alphaModFix/>
          </a:blip>
          <a:stretch>
            <a:fillRect/>
          </a:stretch>
        </p:blipFill>
        <p:spPr>
          <a:xfrm>
            <a:off x="170225" y="1144100"/>
            <a:ext cx="3572924" cy="2679675"/>
          </a:xfrm>
          <a:prstGeom prst="rect">
            <a:avLst/>
          </a:prstGeom>
          <a:noFill/>
          <a:ln>
            <a:noFill/>
          </a:ln>
        </p:spPr>
      </p:pic>
      <p:pic>
        <p:nvPicPr>
          <p:cNvPr id="77" name="Shape 77" descr="Positive Externalities"/>
          <p:cNvPicPr preferRelativeResize="0"/>
          <p:nvPr/>
        </p:nvPicPr>
        <p:blipFill>
          <a:blip r:embed="rId4">
            <a:alphaModFix/>
          </a:blip>
          <a:stretch>
            <a:fillRect/>
          </a:stretch>
        </p:blipFill>
        <p:spPr>
          <a:xfrm>
            <a:off x="5383024" y="1144125"/>
            <a:ext cx="3572924" cy="2679676"/>
          </a:xfrm>
          <a:prstGeom prst="rect">
            <a:avLst/>
          </a:prstGeom>
          <a:noFill/>
          <a:ln>
            <a:noFill/>
          </a:ln>
        </p:spPr>
      </p:pic>
      <p:sp>
        <p:nvSpPr>
          <p:cNvPr id="78" name="Shape 78"/>
          <p:cNvSpPr txBox="1"/>
          <p:nvPr/>
        </p:nvSpPr>
        <p:spPr>
          <a:xfrm>
            <a:off x="170225" y="3894650"/>
            <a:ext cx="3940800" cy="1131300"/>
          </a:xfrm>
          <a:prstGeom prst="rect">
            <a:avLst/>
          </a:prstGeom>
          <a:noFill/>
          <a:ln>
            <a:noFill/>
          </a:ln>
        </p:spPr>
        <p:txBody>
          <a:bodyPr lIns="91425" tIns="91425" rIns="91425" bIns="91425" anchor="t" anchorCtr="0">
            <a:noAutofit/>
          </a:bodyPr>
          <a:lstStyle/>
          <a:p>
            <a:pPr lvl="0">
              <a:spcBef>
                <a:spcPts val="0"/>
              </a:spcBef>
              <a:buNone/>
            </a:pPr>
            <a:r>
              <a:rPr lang="en"/>
              <a:t>-used to correct positive externalities</a:t>
            </a:r>
          </a:p>
          <a:p>
            <a:pPr lvl="0">
              <a:spcBef>
                <a:spcPts val="0"/>
              </a:spcBef>
              <a:buNone/>
            </a:pPr>
            <a:r>
              <a:rPr lang="en"/>
              <a:t>-Subsidy to consumer increases demand for a good</a:t>
            </a:r>
          </a:p>
          <a:p>
            <a:pPr lvl="0">
              <a:spcBef>
                <a:spcPts val="0"/>
              </a:spcBef>
              <a:buNone/>
            </a:pPr>
            <a:r>
              <a:rPr lang="en"/>
              <a:t>-Subsidy to producer decreases the marginal cost to make a good</a:t>
            </a:r>
          </a:p>
        </p:txBody>
      </p:sp>
      <p:sp>
        <p:nvSpPr>
          <p:cNvPr id="79" name="Shape 79"/>
          <p:cNvSpPr txBox="1"/>
          <p:nvPr/>
        </p:nvSpPr>
        <p:spPr>
          <a:xfrm>
            <a:off x="5374100" y="4010525"/>
            <a:ext cx="3582900" cy="918000"/>
          </a:xfrm>
          <a:prstGeom prst="rect">
            <a:avLst/>
          </a:prstGeom>
          <a:noFill/>
          <a:ln>
            <a:noFill/>
          </a:ln>
        </p:spPr>
        <p:txBody>
          <a:bodyPr lIns="91425" tIns="91425" rIns="91425" bIns="91425" anchor="t" anchorCtr="0">
            <a:noAutofit/>
          </a:bodyPr>
          <a:lstStyle/>
          <a:p>
            <a:pPr lvl="0">
              <a:spcBef>
                <a:spcPts val="0"/>
              </a:spcBef>
              <a:buNone/>
            </a:pPr>
            <a:r>
              <a:rPr lang="en"/>
              <a:t>-when a positive externality exists, the market is producing less than the socially optimal quantity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Shape 84"/>
          <p:cNvPicPr preferRelativeResize="0"/>
          <p:nvPr/>
        </p:nvPicPr>
        <p:blipFill>
          <a:blip r:embed="rId3">
            <a:alphaModFix/>
          </a:blip>
          <a:stretch>
            <a:fillRect/>
          </a:stretch>
        </p:blipFill>
        <p:spPr>
          <a:xfrm>
            <a:off x="931462" y="358174"/>
            <a:ext cx="7281073" cy="46329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87900" y="1152450"/>
            <a:ext cx="8368200" cy="1538400"/>
          </a:xfrm>
          <a:prstGeom prst="rect">
            <a:avLst/>
          </a:prstGeom>
        </p:spPr>
        <p:txBody>
          <a:bodyPr lIns="91425" tIns="91425" rIns="91425" bIns="91425" anchor="ctr" anchorCtr="0">
            <a:noAutofit/>
          </a:bodyPr>
          <a:lstStyle/>
          <a:p>
            <a:pPr lvl="0">
              <a:spcBef>
                <a:spcPts val="0"/>
              </a:spcBef>
              <a:buNone/>
            </a:pPr>
            <a:r>
              <a:rPr lang="en"/>
              <a:t>C</a:t>
            </a:r>
          </a:p>
        </p:txBody>
      </p:sp>
      <p:sp>
        <p:nvSpPr>
          <p:cNvPr id="90" name="Shape 90"/>
          <p:cNvSpPr txBox="1">
            <a:spLocks noGrp="1"/>
          </p:cNvSpPr>
          <p:nvPr>
            <p:ph type="body" idx="1"/>
          </p:nvPr>
        </p:nvSpPr>
        <p:spPr>
          <a:xfrm>
            <a:off x="387900" y="2919450"/>
            <a:ext cx="8368200" cy="1071600"/>
          </a:xfrm>
          <a:prstGeom prst="rect">
            <a:avLst/>
          </a:prstGeom>
        </p:spPr>
        <p:txBody>
          <a:bodyPr lIns="91425" tIns="91425" rIns="91425" bIns="91425" anchor="t" anchorCtr="0">
            <a:noAutofit/>
          </a:bodyPr>
          <a:lstStyle/>
          <a:p>
            <a:pPr lvl="0">
              <a:spcBef>
                <a:spcPts val="0"/>
              </a:spcBef>
              <a:buNone/>
            </a:pPr>
            <a:r>
              <a:rPr lang="en"/>
              <a:t>The government should pay a subsidy equal to the good’s marginal social benefit because the government wants to </a:t>
            </a:r>
            <a:r>
              <a:rPr lang="en" u="sng"/>
              <a:t>encourage</a:t>
            </a:r>
            <a:r>
              <a:rPr lang="en"/>
              <a:t> the production and consumption of this product which has positive externalities.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Shape 95"/>
          <p:cNvPicPr preferRelativeResize="0"/>
          <p:nvPr/>
        </p:nvPicPr>
        <p:blipFill>
          <a:blip r:embed="rId3">
            <a:alphaModFix/>
          </a:blip>
          <a:stretch>
            <a:fillRect/>
          </a:stretch>
        </p:blipFill>
        <p:spPr>
          <a:xfrm>
            <a:off x="152400" y="152400"/>
            <a:ext cx="8839195" cy="363812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87900" y="1152450"/>
            <a:ext cx="8368200" cy="1538400"/>
          </a:xfrm>
          <a:prstGeom prst="rect">
            <a:avLst/>
          </a:prstGeom>
        </p:spPr>
        <p:txBody>
          <a:bodyPr lIns="91425" tIns="91425" rIns="91425" bIns="91425" anchor="ctr" anchorCtr="0">
            <a:noAutofit/>
          </a:bodyPr>
          <a:lstStyle/>
          <a:p>
            <a:pPr lvl="0">
              <a:spcBef>
                <a:spcPts val="0"/>
              </a:spcBef>
              <a:buNone/>
            </a:pPr>
            <a:r>
              <a:rPr lang="en"/>
              <a:t>D</a:t>
            </a:r>
          </a:p>
        </p:txBody>
      </p:sp>
      <p:sp>
        <p:nvSpPr>
          <p:cNvPr id="101" name="Shape 101"/>
          <p:cNvSpPr txBox="1">
            <a:spLocks noGrp="1"/>
          </p:cNvSpPr>
          <p:nvPr>
            <p:ph type="body" idx="1"/>
          </p:nvPr>
        </p:nvSpPr>
        <p:spPr>
          <a:xfrm>
            <a:off x="387900" y="2919450"/>
            <a:ext cx="8368200" cy="1071600"/>
          </a:xfrm>
          <a:prstGeom prst="rect">
            <a:avLst/>
          </a:prstGeom>
        </p:spPr>
        <p:txBody>
          <a:bodyPr lIns="91425" tIns="91425" rIns="91425" bIns="91425" anchor="t" anchorCtr="0">
            <a:noAutofit/>
          </a:bodyPr>
          <a:lstStyle/>
          <a:p>
            <a:pPr lvl="0">
              <a:spcBef>
                <a:spcPts val="0"/>
              </a:spcBef>
              <a:buNone/>
            </a:pPr>
            <a:r>
              <a:rPr lang="en"/>
              <a:t>The flu vaccination would create a positive externality because it would not only prevent the individual from contracting the flu but also would help to prevent the flu from spreading as fewer people are able to contract it and spread it.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Shape 106"/>
          <p:cNvPicPr preferRelativeResize="0"/>
          <p:nvPr/>
        </p:nvPicPr>
        <p:blipFill>
          <a:blip r:embed="rId3">
            <a:alphaModFix/>
          </a:blip>
          <a:stretch>
            <a:fillRect/>
          </a:stretch>
        </p:blipFill>
        <p:spPr>
          <a:xfrm>
            <a:off x="152400" y="152400"/>
            <a:ext cx="8839200" cy="438785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87900" y="1152450"/>
            <a:ext cx="8368200" cy="1538400"/>
          </a:xfrm>
          <a:prstGeom prst="rect">
            <a:avLst/>
          </a:prstGeom>
        </p:spPr>
        <p:txBody>
          <a:bodyPr lIns="91425" tIns="91425" rIns="91425" bIns="91425" anchor="ctr" anchorCtr="0">
            <a:noAutofit/>
          </a:bodyPr>
          <a:lstStyle/>
          <a:p>
            <a:pPr lvl="0">
              <a:spcBef>
                <a:spcPts val="0"/>
              </a:spcBef>
              <a:buNone/>
            </a:pPr>
            <a:r>
              <a:rPr lang="en"/>
              <a:t>B</a:t>
            </a:r>
          </a:p>
        </p:txBody>
      </p:sp>
      <p:sp>
        <p:nvSpPr>
          <p:cNvPr id="112" name="Shape 112"/>
          <p:cNvSpPr txBox="1">
            <a:spLocks noGrp="1"/>
          </p:cNvSpPr>
          <p:nvPr>
            <p:ph type="body" idx="1"/>
          </p:nvPr>
        </p:nvSpPr>
        <p:spPr>
          <a:xfrm>
            <a:off x="387900" y="2919450"/>
            <a:ext cx="8368200" cy="1071600"/>
          </a:xfrm>
          <a:prstGeom prst="rect">
            <a:avLst/>
          </a:prstGeom>
        </p:spPr>
        <p:txBody>
          <a:bodyPr lIns="91425" tIns="91425" rIns="91425" bIns="91425" anchor="t" anchorCtr="0">
            <a:noAutofit/>
          </a:bodyPr>
          <a:lstStyle/>
          <a:p>
            <a:pPr lvl="0">
              <a:spcBef>
                <a:spcPts val="0"/>
              </a:spcBef>
              <a:buNone/>
            </a:pPr>
            <a:r>
              <a:rPr lang="en"/>
              <a:t>The answer is that, if a product offers a large marginal social benefit (otherwise known as a positive externality), ideally more of that product is being produced (increase quantity).</a:t>
            </a:r>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332</Words>
  <Application>Microsoft Office PowerPoint</Application>
  <PresentationFormat>On-screen Show (16:9)</PresentationFormat>
  <Paragraphs>24</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Roboto</vt:lpstr>
      <vt:lpstr>Arial</vt:lpstr>
      <vt:lpstr>Roboto Slab</vt:lpstr>
      <vt:lpstr>marina</vt:lpstr>
      <vt:lpstr>Positive Externalities</vt:lpstr>
      <vt:lpstr>   The Vocabulary </vt:lpstr>
      <vt:lpstr>Graphs</vt:lpstr>
      <vt:lpstr>PowerPoint Presentation</vt:lpstr>
      <vt:lpstr>C</vt:lpstr>
      <vt:lpstr>PowerPoint Presentation</vt:lpstr>
      <vt:lpstr>D</vt:lpstr>
      <vt:lpstr>PowerPoint Presentation</vt:lpstr>
      <vt:lpstr>B</vt:lpstr>
      <vt:lpstr>Real World Applications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Positive Externalities</dc:title>
  <dc:creator>Gill, James</dc:creator>
  <cp:lastModifiedBy>Gill, James</cp:lastModifiedBy>
  <cp:revision>2</cp:revision>
  <dcterms:modified xsi:type="dcterms:W3CDTF">2018-01-22T15:28:12Z</dcterms:modified>
</cp:coreProperties>
</file>